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DE0000"/>
    <a:srgbClr val="FF3300"/>
    <a:srgbClr val="FF9966"/>
    <a:srgbClr val="FF9900"/>
    <a:srgbClr val="FFDECD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59" autoAdjust="0"/>
    <p:restoredTop sz="94660"/>
  </p:normalViewPr>
  <p:slideViewPr>
    <p:cSldViewPr>
      <p:cViewPr varScale="1">
        <p:scale>
          <a:sx n="48" d="100"/>
          <a:sy n="48" d="100"/>
        </p:scale>
        <p:origin x="3120" y="5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000D0FA9-BAE6-4773-9FC0-1A22882988C7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71E85B2B-6242-45C5-9F27-C78FA9EAE0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2606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5421DCD1-56DD-4023-A11A-B44866E3C339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7"/>
            <a:ext cx="5446723" cy="391336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FCEE5440-E6E5-44AA-98B6-1BC85952EC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3885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13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25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96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16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89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16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37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6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79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73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93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6DF16-7525-422B-87F4-094CDA04A3FC}" type="datetimeFigureOut">
              <a:rPr kumimoji="1" lang="ja-JP" altLang="en-US" smtClean="0"/>
              <a:t>2022/10/14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0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hyperlink" Target="https://forms.office.com/r/WqkV33mBqq" TargetMode="External"/><Relationship Id="rId5" Type="http://schemas.openxmlformats.org/officeDocument/2006/relationships/image" Target="../media/image4.jpeg"/><Relationship Id="rId10" Type="http://schemas.openxmlformats.org/officeDocument/2006/relationships/image" Target="../media/image8.png"/><Relationship Id="rId4" Type="http://schemas.openxmlformats.org/officeDocument/2006/relationships/image" Target="../media/image3.jpeg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BarCodeCtrl1">
            <a:extLst>
              <a:ext uri="{63B3BB69-23CF-44E3-9099-C40C66FF867C}">
                <a14:compatExt xmlns:a14="http://schemas.microsoft.com/office/drawing/2010/main" spid="_x0000_s1025"/>
              </a:ext>
              <a:ext uri="{FF2B5EF4-FFF2-40B4-BE49-F238E27FC236}">
                <a16:creationId xmlns:a16="http://schemas.microsoft.com/office/drawing/2014/main" id="{00000000-0008-0000-0000-00000104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458" y="8882325"/>
            <a:ext cx="760078" cy="785504"/>
          </a:xfrm>
          <a:prstGeom prst="rect">
            <a:avLst/>
          </a:prstGeom>
        </p:spPr>
      </p:pic>
      <p:pic>
        <p:nvPicPr>
          <p:cNvPr id="11" name="BarCodeCtrl1">
            <a:extLst>
              <a:ext uri="{63B3BB69-23CF-44E3-9099-C40C66FF867C}">
                <a14:compatExt xmlns:a14="http://schemas.microsoft.com/office/drawing/2010/main" spid="_x0000_s1025"/>
              </a:ext>
              <a:ext uri="{FF2B5EF4-FFF2-40B4-BE49-F238E27FC236}">
                <a16:creationId xmlns:a16="http://schemas.microsoft.com/office/drawing/2014/main" id="{00000000-0008-0000-0000-00000104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5838" y="7779797"/>
            <a:ext cx="760078" cy="773603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4147617" y="9142720"/>
            <a:ext cx="2565923" cy="6348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" name="グループ化 11"/>
          <p:cNvGrpSpPr/>
          <p:nvPr/>
        </p:nvGrpSpPr>
        <p:grpSpPr>
          <a:xfrm>
            <a:off x="4147617" y="273670"/>
            <a:ext cx="2567388" cy="8762120"/>
            <a:chOff x="4293635" y="-231653"/>
            <a:chExt cx="2567388" cy="8762120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914"/>
            <a:stretch/>
          </p:blipFill>
          <p:spPr bwMode="auto">
            <a:xfrm>
              <a:off x="4302598" y="-231653"/>
              <a:ext cx="2557337" cy="1629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2" descr="O:\●施設部リクルートチーム\05 説明会対応\【旧・H26作成】パワポ\写真元データ\03-2_d-国立新美術館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5098" y="3295549"/>
              <a:ext cx="2557336" cy="17048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N:\企画係\23執筆\文部科学広報\平成28年４月号\施設部（図・表）[1]\9閉鎖的で狭あい化した研究室を開放的に整備（左上）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209"/>
            <a:stretch/>
          </p:blipFill>
          <p:spPr bwMode="auto">
            <a:xfrm>
              <a:off x="4293635" y="1495349"/>
              <a:ext cx="2565923" cy="1713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" descr="C:\Users\Administrator\Desktop\セミナー1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49"/>
            <a:stretch/>
          </p:blipFill>
          <p:spPr bwMode="auto">
            <a:xfrm>
              <a:off x="4293635" y="6895949"/>
              <a:ext cx="2565925" cy="16345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" descr="C:\Users\mizusawa\Desktop\施設部パンフレット\アプローチ改修後.JPG"/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harpenSoften amount="26000"/>
                      </a14:imgEffect>
                      <a14:imgEffect>
                        <a14:brightnessContrast contrast="1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289"/>
            <a:stretch/>
          </p:blipFill>
          <p:spPr bwMode="auto">
            <a:xfrm>
              <a:off x="4295098" y="5095749"/>
              <a:ext cx="2565925" cy="17013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27" name="Picture 3" descr="和文ヨコ中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627" y="147723"/>
            <a:ext cx="2882381" cy="84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-108734" y="1046565"/>
            <a:ext cx="42728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spc="300" dirty="0">
                <a:solidFill>
                  <a:schemeClr val="accent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施設系</a:t>
            </a:r>
            <a:r>
              <a:rPr lang="ja-JP" altLang="en-US" sz="2800" dirty="0">
                <a:solidFill>
                  <a:schemeClr val="accent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（建築・電気・機械）</a:t>
            </a:r>
            <a:r>
              <a:rPr lang="ja-JP" altLang="en-US" sz="2800" spc="300" dirty="0">
                <a:solidFill>
                  <a:schemeClr val="accent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業務説明会</a:t>
            </a:r>
            <a:endParaRPr lang="en-US" altLang="ja-JP" sz="2800" spc="300" dirty="0">
              <a:solidFill>
                <a:schemeClr val="accent2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24307" y="5017457"/>
            <a:ext cx="411877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ja-JP" altLang="en-US" sz="14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日程</a:t>
            </a:r>
            <a:r>
              <a:rPr lang="ja-JP" altLang="en-US" sz="1400" dirty="0">
                <a:solidFill>
                  <a:schemeClr val="accent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spc="-50" dirty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令和４年１１月２日</a:t>
            </a:r>
            <a:r>
              <a:rPr lang="en-US" altLang="ja-JP" sz="1400" spc="-50" dirty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400" spc="-50" dirty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水</a:t>
            </a:r>
            <a:r>
              <a:rPr lang="en-US" altLang="ja-JP" sz="1400" spc="-50" dirty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ja-JP" altLang="en-US" sz="1400" spc="-50" dirty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〇第１部　１２：００～１３：００</a:t>
            </a:r>
            <a:endParaRPr lang="en-US" altLang="ja-JP" sz="1400" spc="-50" dirty="0">
              <a:solidFill>
                <a:schemeClr val="bg2">
                  <a:lumMod val="2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ja-JP" altLang="en-US" sz="1400" spc="-50" dirty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〇第２部　１７：００～１８：００</a:t>
            </a: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00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lang="ja-JP" altLang="en-US" sz="105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</a:t>
            </a:r>
            <a:r>
              <a:rPr lang="ja-JP" altLang="en-US" sz="100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endParaRPr lang="en-US" altLang="ja-JP" sz="1000" dirty="0">
              <a:solidFill>
                <a:schemeClr val="bg2">
                  <a:lumMod val="2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50" b="1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　　　　　　　　　</a:t>
            </a:r>
            <a:r>
              <a:rPr lang="en-US" altLang="ja-JP" sz="90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90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実施内容は第</a:t>
            </a:r>
            <a:r>
              <a:rPr lang="en-US" altLang="ja-JP" sz="90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lang="ja-JP" altLang="en-US" sz="90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部・第２部とも同じです</a:t>
            </a:r>
            <a:endParaRPr lang="en-US" altLang="ja-JP" sz="900" dirty="0">
              <a:solidFill>
                <a:schemeClr val="bg2">
                  <a:lumMod val="2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28582" y="80889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ja-JP" altLang="en-US" dirty="0"/>
          </a:p>
        </p:txBody>
      </p:sp>
      <p:sp>
        <p:nvSpPr>
          <p:cNvPr id="20" name="角丸四角形 2"/>
          <p:cNvSpPr/>
          <p:nvPr/>
        </p:nvSpPr>
        <p:spPr>
          <a:xfrm>
            <a:off x="84319" y="7720227"/>
            <a:ext cx="3936451" cy="861142"/>
          </a:xfrm>
          <a:prstGeom prst="roundRect">
            <a:avLst>
              <a:gd name="adj" fmla="val 4757"/>
            </a:avLst>
          </a:prstGeom>
          <a:noFill/>
          <a:ln w="28575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68240" y="8327248"/>
            <a:ext cx="3564816" cy="226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  <a:spcBef>
                <a:spcPts val="100"/>
              </a:spcBef>
            </a:pPr>
            <a:r>
              <a:rPr lang="en-US" altLang="ja-JP" sz="1200" b="0" i="0" u="none" strike="noStrike" dirty="0">
                <a:solidFill>
                  <a:srgbClr val="0070C0"/>
                </a:solidFill>
                <a:effectLst/>
                <a:latin typeface="+mn-ea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https://forms.office.com/r/WqkV33mBqq</a:t>
            </a:r>
            <a:endParaRPr lang="en-US" altLang="ja-JP" sz="1200" b="1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077073" y="9085426"/>
            <a:ext cx="2763314" cy="836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</a:pPr>
            <a:r>
              <a:rPr lang="ja-JP" altLang="en-US" sz="900" b="1" dirty="0">
                <a:solidFill>
                  <a:schemeClr val="accent2">
                    <a:lumMod val="50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お問合せ先</a:t>
            </a:r>
            <a:endParaRPr lang="en-US" altLang="ja-JP" sz="900" b="1" dirty="0">
              <a:solidFill>
                <a:schemeClr val="accent2">
                  <a:lumMod val="50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spcBef>
                <a:spcPts val="100"/>
              </a:spcBef>
            </a:pPr>
            <a:r>
              <a:rPr lang="ja-JP" altLang="en-US" sz="900" b="1" spc="-15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900" spc="-15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大臣官房</a:t>
            </a:r>
            <a:r>
              <a:rPr lang="zh-TW" altLang="en-US" sz="900" spc="-15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文教施設企画</a:t>
            </a:r>
            <a:r>
              <a:rPr lang="ja-JP" altLang="en-US" sz="900" spc="-15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・防災</a:t>
            </a:r>
            <a:r>
              <a:rPr lang="zh-TW" altLang="en-US" sz="900" spc="-15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部 施設企画課</a:t>
            </a:r>
            <a:r>
              <a:rPr lang="ja-JP" altLang="en-US" sz="900" spc="-15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リクルート担当</a:t>
            </a:r>
            <a:endParaRPr lang="en-US" altLang="zh-TW" sz="900" spc="-150" dirty="0">
              <a:solidFill>
                <a:schemeClr val="bg2">
                  <a:lumMod val="2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spcBef>
                <a:spcPts val="100"/>
              </a:spcBef>
            </a:pPr>
            <a:r>
              <a:rPr lang="ja-JP" altLang="en-US" sz="90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</a:t>
            </a:r>
            <a:r>
              <a:rPr lang="zh-TW" altLang="en-US" sz="90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メール：</a:t>
            </a:r>
            <a:r>
              <a:rPr lang="en-US" altLang="zh-TW" sz="90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sisetu-somu@mext.go.jp </a:t>
            </a:r>
          </a:p>
          <a:p>
            <a:pPr>
              <a:spcBef>
                <a:spcPts val="100"/>
              </a:spcBef>
            </a:pPr>
            <a:r>
              <a:rPr lang="ja-JP" altLang="en-US" sz="90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</a:t>
            </a:r>
            <a:r>
              <a:rPr lang="zh-TW" altLang="en-US" sz="90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電話  ：</a:t>
            </a:r>
            <a:r>
              <a:rPr lang="en-US" altLang="zh-TW" sz="90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03-5253-4111</a:t>
            </a:r>
            <a:r>
              <a:rPr lang="zh-TW" altLang="en-US" sz="90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（内線</a:t>
            </a:r>
            <a:r>
              <a:rPr lang="en-US" altLang="zh-TW" sz="90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2523</a:t>
            </a:r>
            <a:r>
              <a:rPr lang="zh-TW" altLang="en-US" sz="90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</a:p>
          <a:p>
            <a:pPr>
              <a:spcBef>
                <a:spcPts val="100"/>
              </a:spcBef>
            </a:pPr>
            <a:endParaRPr lang="en-US" altLang="ja-JP" sz="900" b="1" dirty="0">
              <a:solidFill>
                <a:schemeClr val="bg2">
                  <a:lumMod val="2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24308" y="6103893"/>
            <a:ext cx="4118777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ja-JP" altLang="en-US" sz="14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</a:t>
            </a:r>
            <a:r>
              <a:rPr lang="ja-JP" altLang="en-US" sz="1400" dirty="0">
                <a:solidFill>
                  <a:schemeClr val="accent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建築・電気・機械を専門に学んでいて</a:t>
            </a:r>
            <a:endParaRPr lang="en-US" altLang="ja-JP" sz="1400" dirty="0">
              <a:solidFill>
                <a:schemeClr val="bg2">
                  <a:lumMod val="2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公務員の仕事に関心のある方</a:t>
            </a:r>
            <a:endParaRPr lang="en-US" altLang="ja-JP" sz="700" dirty="0">
              <a:solidFill>
                <a:schemeClr val="bg2">
                  <a:lumMod val="2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68143" y="7835235"/>
            <a:ext cx="2796885" cy="470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Bef>
                <a:spcPts val="100"/>
              </a:spcBef>
            </a:pPr>
            <a:r>
              <a:rPr lang="ja-JP" altLang="en-US" sz="14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説明会への申込はこちらから！</a:t>
            </a:r>
            <a:endParaRPr lang="en-US" altLang="ja-JP" sz="1400" dirty="0">
              <a:solidFill>
                <a:srgbClr val="C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90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　　　　　</a:t>
            </a:r>
            <a:r>
              <a:rPr lang="en-US" altLang="ja-JP" sz="90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90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１１月１日（火）１４：００締切</a:t>
            </a:r>
            <a:endParaRPr lang="en-US" altLang="ja-JP" sz="900" dirty="0">
              <a:solidFill>
                <a:srgbClr val="C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-51716" y="2178561"/>
            <a:ext cx="4246012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ja-JP" altLang="en-US" sz="17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建築・電気・機械を専門に学ぶ方</a:t>
            </a:r>
            <a:r>
              <a:rPr lang="ja-JP" altLang="en-US" sz="1700" dirty="0">
                <a:solidFill>
                  <a:schemeClr val="accent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を対象に</a:t>
            </a:r>
            <a:endParaRPr lang="en-US" altLang="ja-JP" sz="1700" dirty="0">
              <a:solidFill>
                <a:schemeClr val="accent2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ts val="2000"/>
              </a:lnSpc>
            </a:pPr>
            <a:r>
              <a:rPr lang="ja-JP" altLang="en-US" sz="1700" dirty="0">
                <a:solidFill>
                  <a:schemeClr val="accent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文部科学省の施設系職員の仕事について、</a:t>
            </a:r>
            <a:endParaRPr lang="en-US" altLang="ja-JP" sz="1700" dirty="0">
              <a:solidFill>
                <a:schemeClr val="accent2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ts val="2000"/>
              </a:lnSpc>
            </a:pPr>
            <a:r>
              <a:rPr lang="ja-JP" altLang="en-US" sz="1700" dirty="0">
                <a:solidFill>
                  <a:schemeClr val="accent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希望者</a:t>
            </a:r>
            <a:r>
              <a:rPr lang="ja-JP" altLang="en-US" sz="17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お一人お一人に</a:t>
            </a:r>
            <a:r>
              <a:rPr lang="ja-JP" altLang="en-US" sz="1700" dirty="0">
                <a:solidFill>
                  <a:schemeClr val="accent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</a:t>
            </a:r>
            <a:endParaRPr lang="en-US" altLang="ja-JP" sz="1700" dirty="0">
              <a:solidFill>
                <a:schemeClr val="accent2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ts val="2000"/>
              </a:lnSpc>
            </a:pPr>
            <a:r>
              <a:rPr lang="ja-JP" altLang="en-US" sz="1700" dirty="0">
                <a:solidFill>
                  <a:schemeClr val="accent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現役の職員が</a:t>
            </a:r>
            <a:r>
              <a:rPr lang="ja-JP" altLang="en-US" sz="17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ざっくばらんに</a:t>
            </a:r>
            <a:r>
              <a:rPr lang="ja-JP" altLang="en-US" sz="1700" dirty="0">
                <a:solidFill>
                  <a:schemeClr val="accent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お話します！</a:t>
            </a:r>
            <a:endParaRPr lang="en-US" altLang="ja-JP" sz="1700" dirty="0">
              <a:solidFill>
                <a:schemeClr val="accent2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24308" y="6825208"/>
            <a:ext cx="4118777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ja-JP" altLang="en-US" sz="14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方式</a:t>
            </a:r>
            <a:r>
              <a:rPr lang="ja-JP" altLang="en-US" sz="1400" dirty="0">
                <a:solidFill>
                  <a:schemeClr val="accent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対面＠文部科学省</a:t>
            </a:r>
            <a:endParaRPr lang="en-US" altLang="ja-JP" sz="1400" dirty="0">
              <a:solidFill>
                <a:schemeClr val="bg2">
                  <a:lumMod val="2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オンライン＠</a:t>
            </a:r>
            <a:r>
              <a:rPr lang="en-US" altLang="ja-JP" sz="1400" dirty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Zoom</a:t>
            </a: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どちらでも参加可能</a:t>
            </a:r>
            <a:endParaRPr lang="en-US" altLang="ja-JP" sz="1050" dirty="0">
              <a:solidFill>
                <a:schemeClr val="bg2">
                  <a:lumMod val="2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36E913A-40A1-79AE-3ADC-516B36FC4AC2}"/>
              </a:ext>
            </a:extLst>
          </p:cNvPr>
          <p:cNvSpPr/>
          <p:nvPr/>
        </p:nvSpPr>
        <p:spPr>
          <a:xfrm>
            <a:off x="224306" y="4301346"/>
            <a:ext cx="4118777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ja-JP" altLang="en-US" sz="14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内容</a:t>
            </a:r>
            <a:r>
              <a:rPr lang="ja-JP" altLang="en-US" sz="1400" dirty="0">
                <a:solidFill>
                  <a:schemeClr val="accent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文部科学省施設系職員の業務説明</a:t>
            </a:r>
            <a:endParaRPr lang="en-US" altLang="ja-JP" sz="1400" dirty="0">
              <a:solidFill>
                <a:schemeClr val="bg2">
                  <a:lumMod val="2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ja-JP" altLang="en-US" sz="1400" dirty="0">
                <a:solidFill>
                  <a:schemeClr val="bg2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若手職員との少人数座談会</a:t>
            </a:r>
            <a:endParaRPr lang="en-US" altLang="ja-JP" sz="700" dirty="0">
              <a:solidFill>
                <a:schemeClr val="bg2">
                  <a:lumMod val="2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EB73DFE-6E2E-4901-D820-F9D830F0C0A8}"/>
              </a:ext>
            </a:extLst>
          </p:cNvPr>
          <p:cNvSpPr txBox="1"/>
          <p:nvPr/>
        </p:nvSpPr>
        <p:spPr>
          <a:xfrm>
            <a:off x="1821743" y="91294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ja-JP" altLang="en-US" dirty="0"/>
          </a:p>
        </p:txBody>
      </p:sp>
      <p:sp>
        <p:nvSpPr>
          <p:cNvPr id="21" name="角丸四角形 2">
            <a:extLst>
              <a:ext uri="{FF2B5EF4-FFF2-40B4-BE49-F238E27FC236}">
                <a16:creationId xmlns:a16="http://schemas.microsoft.com/office/drawing/2014/main" id="{37E67526-A8FE-5B18-4899-14CD7890DB74}"/>
              </a:ext>
            </a:extLst>
          </p:cNvPr>
          <p:cNvSpPr/>
          <p:nvPr/>
        </p:nvSpPr>
        <p:spPr>
          <a:xfrm>
            <a:off x="84319" y="8756986"/>
            <a:ext cx="3936451" cy="1020550"/>
          </a:xfrm>
          <a:prstGeom prst="roundRect">
            <a:avLst>
              <a:gd name="adj" fmla="val 4757"/>
            </a:avLst>
          </a:prstGeom>
          <a:noFill/>
          <a:ln w="28575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761E43B-0694-D5FA-EF59-A2F84AF42A48}"/>
              </a:ext>
            </a:extLst>
          </p:cNvPr>
          <p:cNvSpPr txBox="1"/>
          <p:nvPr/>
        </p:nvSpPr>
        <p:spPr>
          <a:xfrm>
            <a:off x="361401" y="9345488"/>
            <a:ext cx="3564816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  <a:spcBef>
                <a:spcPts val="100"/>
              </a:spcBef>
            </a:pPr>
            <a:r>
              <a:rPr lang="en-US" altLang="ja-JP" sz="1200" u="sng" dirty="0">
                <a:solidFill>
                  <a:srgbClr val="0070C0"/>
                </a:solidFill>
                <a:latin typeface="+mn-ea"/>
              </a:rPr>
              <a:t>https://www.mext.go.jp/b_menu/saiyou/</a:t>
            </a:r>
          </a:p>
          <a:p>
            <a:pPr>
              <a:lnSpc>
                <a:spcPts val="1000"/>
              </a:lnSpc>
              <a:spcBef>
                <a:spcPts val="100"/>
              </a:spcBef>
            </a:pPr>
            <a:r>
              <a:rPr lang="en-US" altLang="ja-JP" sz="1200" u="sng" dirty="0" err="1">
                <a:solidFill>
                  <a:srgbClr val="0070C0"/>
                </a:solidFill>
                <a:latin typeface="+mn-ea"/>
              </a:rPr>
              <a:t>sisetu</a:t>
            </a:r>
            <a:r>
              <a:rPr lang="en-US" altLang="ja-JP" sz="1200" u="sng" dirty="0">
                <a:solidFill>
                  <a:srgbClr val="0070C0"/>
                </a:solidFill>
                <a:latin typeface="+mn-ea"/>
              </a:rPr>
              <a:t>/index.htm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264F7A3-09AA-53C0-A2F7-E71CDFE0BDF0}"/>
              </a:ext>
            </a:extLst>
          </p:cNvPr>
          <p:cNvSpPr txBox="1"/>
          <p:nvPr/>
        </p:nvSpPr>
        <p:spPr>
          <a:xfrm>
            <a:off x="268143" y="8828995"/>
            <a:ext cx="2796885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Bef>
                <a:spcPts val="100"/>
              </a:spcBef>
            </a:pPr>
            <a:r>
              <a:rPr lang="ja-JP" altLang="en-US" sz="14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最新の業務説明会・懇談会情報や</a:t>
            </a:r>
            <a:endParaRPr lang="en-US" altLang="ja-JP" sz="1400" dirty="0">
              <a:solidFill>
                <a:srgbClr val="C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600"/>
              </a:lnSpc>
              <a:spcBef>
                <a:spcPts val="100"/>
              </a:spcBef>
            </a:pPr>
            <a:r>
              <a:rPr lang="ja-JP" altLang="en-US" sz="14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仕事内容の紹介はこちらから！</a:t>
            </a:r>
            <a:endParaRPr lang="en-US" altLang="ja-JP" sz="1400" dirty="0">
              <a:solidFill>
                <a:srgbClr val="C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6ED8C577-29EF-2FC7-63AB-79BAF52CF35B}"/>
              </a:ext>
            </a:extLst>
          </p:cNvPr>
          <p:cNvGrpSpPr/>
          <p:nvPr/>
        </p:nvGrpSpPr>
        <p:grpSpPr>
          <a:xfrm>
            <a:off x="-47111" y="3512840"/>
            <a:ext cx="4196129" cy="576064"/>
            <a:chOff x="52472" y="2970942"/>
            <a:chExt cx="4196129" cy="576064"/>
          </a:xfrm>
        </p:grpSpPr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70E4FCA0-90D6-BABC-1651-60ADB22C3330}"/>
                </a:ext>
              </a:extLst>
            </p:cNvPr>
            <p:cNvSpPr txBox="1"/>
            <p:nvPr/>
          </p:nvSpPr>
          <p:spPr>
            <a:xfrm>
              <a:off x="52472" y="3046844"/>
              <a:ext cx="4196129" cy="429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  <a:spcBef>
                  <a:spcPts val="600"/>
                </a:spcBef>
              </a:pPr>
              <a:r>
                <a:rPr lang="ja-JP" altLang="en-US" sz="1050" b="1" dirty="0">
                  <a:solidFill>
                    <a:schemeClr val="bg2">
                      <a:lumMod val="25000"/>
                    </a:schemeClr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文部科学省では、全国の公立小中学校をはじめ、</a:t>
              </a:r>
              <a:endParaRPr lang="en-US" altLang="ja-JP" sz="1050" b="1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1050" b="1" spc="-50" dirty="0">
                  <a:solidFill>
                    <a:schemeClr val="bg2">
                      <a:lumMod val="25000"/>
                    </a:schemeClr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大学キャンパスや、美術館・スポーツ施設等の整備への支援を行っています</a:t>
              </a:r>
              <a:endParaRPr lang="en-US" altLang="ja-JP" sz="1050" b="1" spc="-50" dirty="0">
                <a:solidFill>
                  <a:schemeClr val="bg2">
                    <a:lumMod val="2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ED800B87-A4D0-B44A-35E5-F72BFC1BAF17}"/>
                </a:ext>
              </a:extLst>
            </p:cNvPr>
            <p:cNvCxnSpPr/>
            <p:nvPr/>
          </p:nvCxnSpPr>
          <p:spPr>
            <a:xfrm>
              <a:off x="116447" y="2970942"/>
              <a:ext cx="3975750" cy="0"/>
            </a:xfrm>
            <a:prstGeom prst="line">
              <a:avLst/>
            </a:prstGeom>
            <a:ln w="952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5E56989B-4C63-0CD2-AB6B-EEF8F028B66C}"/>
                </a:ext>
              </a:extLst>
            </p:cNvPr>
            <p:cNvCxnSpPr/>
            <p:nvPr/>
          </p:nvCxnSpPr>
          <p:spPr>
            <a:xfrm>
              <a:off x="101323" y="3547006"/>
              <a:ext cx="3975750" cy="0"/>
            </a:xfrm>
            <a:prstGeom prst="line">
              <a:avLst/>
            </a:prstGeom>
            <a:ln w="952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922541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2989</TotalTime>
  <Words>255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HGP創英角ｺﾞｼｯｸUB</vt:lpstr>
      <vt:lpstr>ＭＳ Ｐゴシック</vt:lpstr>
      <vt:lpstr>游ゴシック</vt:lpstr>
      <vt:lpstr>Arial</vt:lpstr>
      <vt:lpstr>Calibri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文部科学省</dc:creator>
  <cp:lastModifiedBy>古田匠</cp:lastModifiedBy>
  <cp:revision>245</cp:revision>
  <cp:lastPrinted>2022-10-14T03:10:33Z</cp:lastPrinted>
  <dcterms:created xsi:type="dcterms:W3CDTF">2016-10-11T01:01:45Z</dcterms:created>
  <dcterms:modified xsi:type="dcterms:W3CDTF">2022-10-14T04:34:58Z</dcterms:modified>
</cp:coreProperties>
</file>